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9" r:id="rId9"/>
    <p:sldId id="264" r:id="rId10"/>
    <p:sldId id="265" r:id="rId11"/>
    <p:sldId id="268" r:id="rId12"/>
    <p:sldId id="269" r:id="rId13"/>
    <p:sldId id="270" r:id="rId14"/>
    <p:sldId id="274" r:id="rId15"/>
    <p:sldId id="266" r:id="rId16"/>
    <p:sldId id="267" r:id="rId17"/>
    <p:sldId id="271" r:id="rId18"/>
    <p:sldId id="272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91" r:id="rId35"/>
    <p:sldId id="292" r:id="rId36"/>
    <p:sldId id="293" r:id="rId37"/>
    <p:sldId id="294" r:id="rId38"/>
    <p:sldId id="282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705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/>
    <p:restoredTop sz="94673"/>
  </p:normalViewPr>
  <p:slideViewPr>
    <p:cSldViewPr snapToGrid="0">
      <p:cViewPr varScale="1">
        <p:scale>
          <a:sx n="129" d="100"/>
          <a:sy n="129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170-5A3C-9643-BE82-C4522387720F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FA63-3993-1442-A932-D58864261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1FA63-3993-1442-A932-D588642612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15108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247" y="4134119"/>
            <a:ext cx="6762889" cy="1918952"/>
          </a:xfrm>
        </p:spPr>
        <p:txBody>
          <a:bodyPr>
            <a:normAutofit/>
          </a:bodyPr>
          <a:lstStyle/>
          <a:p>
            <a:r>
              <a:rPr lang="ru-RU" dirty="0"/>
              <a:t>Всё о конфигурационных файлах</a:t>
            </a:r>
          </a:p>
          <a:p>
            <a:endParaRPr lang="ru-RU" dirty="0"/>
          </a:p>
          <a:p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7628964" y="311459"/>
            <a:ext cx="410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5122" name="Picture 2" descr="How to Write Configuration Files in Your Machine Learning Project. | by  Davis David | Analytics Vidhya | Medium">
            <a:extLst>
              <a:ext uri="{FF2B5EF4-FFF2-40B4-BE49-F238E27FC236}">
                <a16:creationId xmlns:a16="http://schemas.microsoft.com/office/drawing/2014/main" id="{431B15CE-87DB-E799-D170-F7D45832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623" y="2128238"/>
            <a:ext cx="4087905" cy="424877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E5376F5-DC89-0594-1B94-C240A8754853}"/>
              </a:ext>
            </a:extLst>
          </p:cNvPr>
          <p:cNvSpPr txBox="1">
            <a:spLocks/>
          </p:cNvSpPr>
          <p:nvPr/>
        </p:nvSpPr>
        <p:spPr>
          <a:xfrm>
            <a:off x="7182346" y="6146028"/>
            <a:ext cx="2940689" cy="46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/>
              <a:t>© </a:t>
            </a:r>
            <a:r>
              <a:rPr lang="ru-RU"/>
              <a:t>Валерий Студенников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Конфигурации модулей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Конфигурации для </a:t>
            </a:r>
            <a:r>
              <a:rPr lang="en" sz="2000" b="1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noProof="1"/>
              <a:t>github_token, 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Ain't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Ain't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</a:t>
            </a:r>
            <a:br>
              <a:rPr lang="ru-RU" sz="1800" b="0" i="0" dirty="0">
                <a:solidFill>
                  <a:srgbClr val="202122"/>
                </a:solidFill>
                <a:effectLst/>
              </a:rPr>
            </a:br>
            <a:r>
              <a:rPr lang="ru-RU" sz="1800" b="0" i="0" dirty="0">
                <a:solidFill>
                  <a:srgbClr val="202122"/>
                </a:solidFill>
                <a:effectLst/>
              </a:rPr>
              <a:t>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9191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24693-5010-6950-1DCC-A1A7DAD5F5C7}"/>
              </a:ext>
            </a:extLst>
          </p:cNvPr>
          <p:cNvSpPr txBox="1"/>
          <p:nvPr/>
        </p:nvSpPr>
        <p:spPr>
          <a:xfrm>
            <a:off x="8108739" y="4646829"/>
            <a:ext cx="2683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данном случае используем свою собственную функцию для объединения конфигов, но можно использовать готовые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</a:t>
            </a:r>
            <a:r>
              <a:rPr lang="ru-RU" sz="2000" b="1" dirty="0"/>
              <a:t>зашиты в коде</a:t>
            </a:r>
            <a:r>
              <a:rPr lang="ru-RU" sz="2000" dirty="0"/>
              <a:t>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</a:t>
            </a:r>
            <a:r>
              <a:rPr lang="ru-RU" sz="2000" b="1" dirty="0"/>
              <a:t>в константы</a:t>
            </a:r>
            <a:r>
              <a:rPr lang="ru-RU" sz="2000" dirty="0"/>
              <a:t>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</a:t>
            </a:r>
            <a:r>
              <a:rPr lang="ru-RU" sz="2000" b="1" dirty="0"/>
              <a:t>конфиг-файлы</a:t>
            </a:r>
            <a:br>
              <a:rPr lang="ru-RU" sz="2000" dirty="0"/>
            </a:br>
            <a:r>
              <a:rPr lang="ru-RU" sz="2000" dirty="0"/>
              <a:t>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</a:t>
            </a:r>
            <a:r>
              <a:rPr lang="ru-RU" sz="2000" b="1" dirty="0">
                <a:solidFill>
                  <a:srgbClr val="8B0705"/>
                </a:solidFill>
              </a:rPr>
              <a:t>обмена данными</a:t>
            </a:r>
            <a:r>
              <a:rPr lang="ru-RU" sz="2000" dirty="0">
                <a:solidFill>
                  <a:srgbClr val="8B0705"/>
                </a:solidFill>
              </a:rPr>
              <a:t> нежели для хранения конфигурации (на мой вкус)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93365F-EB02-9617-D1B7-C42FA4EF7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238" y="965761"/>
            <a:ext cx="4160762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797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Логика</a:t>
            </a:r>
            <a:r>
              <a:rPr lang="ru-RU" sz="2000" dirty="0"/>
              <a:t> программы </a:t>
            </a:r>
            <a:r>
              <a:rPr lang="ru-RU" sz="2000" b="1" dirty="0"/>
              <a:t>остаётся в коде</a:t>
            </a:r>
            <a:r>
              <a:rPr lang="ru-RU" sz="2000" dirty="0"/>
              <a:t>, а </a:t>
            </a:r>
            <a:r>
              <a:rPr lang="ru-RU" sz="2000" b="1" dirty="0"/>
              <a:t>параметры — в конфигурации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Гибкость</a:t>
            </a:r>
            <a:r>
              <a:rPr lang="ru-RU" sz="2000" dirty="0"/>
              <a:t>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00"/>
            <a:ext cx="4836459" cy="53216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800" dirty="0">
                <a:solidFill>
                  <a:srgbClr val="0E0E0E"/>
                </a:solidFill>
                <a:effectLst/>
              </a:rPr>
              <a:t>Для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(</a:t>
            </a:r>
            <a:r>
              <a:rPr lang="ru-RU" sz="1800" dirty="0">
                <a:solidFill>
                  <a:srgbClr val="0E0E0E"/>
                </a:solidFill>
                <a:effectLst/>
              </a:rPr>
              <a:t>Проверка по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ajv (для 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jsonschema (Python CLI)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jtd (для JSON Type Definition)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 ajv validate -s schema.json -d config.json</a:t>
            </a:r>
            <a:b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jsonschema -i config.json schema.json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noProof="1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noProof="1">
                <a:effectLst/>
                <a:cs typeface="Consolas" panose="020B0609020204030204" pitchFamily="49" charset="0"/>
              </a:rPr>
              <a:t>YAML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по </a:t>
            </a:r>
            <a:r>
              <a:rPr lang="en" sz="1800" noProof="1">
                <a:effectLst/>
                <a:cs typeface="Consolas" panose="020B0609020204030204" pitchFamily="49" charset="0"/>
              </a:rPr>
              <a:t>JSON Schema </a:t>
            </a:r>
            <a:r>
              <a:rPr lang="ru-RU" sz="1800" noProof="1">
                <a:effectLst/>
                <a:cs typeface="Consolas" panose="020B0609020204030204" pitchFamily="49" charset="0"/>
              </a:rPr>
              <a:t>или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Schema)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yamllint (</a:t>
            </a:r>
            <a:r>
              <a:rPr lang="ru-RU" sz="1800" noProof="1">
                <a:effectLst/>
                <a:cs typeface="Consolas" panose="020B0609020204030204" pitchFamily="49" charset="0"/>
              </a:rPr>
              <a:t>синтаксическая 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ajv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</a:t>
            </a:r>
            <a:r>
              <a:rPr lang="ru-RU" sz="1800" noProof="1">
                <a:effectLst/>
                <a:cs typeface="Consolas" panose="020B0609020204030204" pitchFamily="49" charset="0"/>
              </a:rPr>
              <a:t>как </a:t>
            </a:r>
            <a:r>
              <a:rPr lang="en" sz="1800" noProof="1">
                <a:effectLst/>
                <a:cs typeface="Consolas" panose="020B0609020204030204" pitchFamily="49" charset="0"/>
              </a:rPr>
              <a:t>JSON)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yamale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валидатор </a:t>
            </a:r>
            <a:r>
              <a:rPr lang="en" sz="1800" noProof="1">
                <a:effectLst/>
                <a:cs typeface="Consolas" panose="020B0609020204030204" pitchFamily="49" charset="0"/>
              </a:rPr>
              <a:t>YAML-</a:t>
            </a:r>
            <a:r>
              <a:rPr lang="ru-RU" sz="1800" noProof="1">
                <a:effectLst/>
                <a:cs typeface="Consolas" panose="020B0609020204030204" pitchFamily="49" charset="0"/>
              </a:rPr>
              <a:t>файлов)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yamllint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yamale --schema schema.yaml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/>
              <a:t>pydantic,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Pydantic </a:t>
            </a:r>
            <a:r>
              <a:rPr lang="ru-RU" sz="2000" dirty="0"/>
              <a:t>и </a:t>
            </a:r>
            <a:r>
              <a:rPr lang="en" sz="2000" dirty="0"/>
              <a:t>Voluptuous (</a:t>
            </a:r>
            <a:r>
              <a:rPr lang="ru-RU" sz="2000" dirty="0"/>
              <a:t>можно их считать универсальными валидаторами) — способны валидировать различные типы данных, хранящихся в разных форматах (</a:t>
            </a:r>
            <a:r>
              <a:rPr lang="en" sz="2000" dirty="0"/>
              <a:t>JSON, YAML, INI, TOML, ENV, XML, HCL </a:t>
            </a:r>
            <a:r>
              <a:rPr lang="ru-RU" sz="2000" dirty="0"/>
              <a:t>и др.).</a:t>
            </a:r>
          </a:p>
          <a:p>
            <a:pPr marL="0" indent="0">
              <a:buNone/>
            </a:pPr>
            <a:r>
              <a:rPr lang="ru-RU" sz="2000" dirty="0"/>
              <a:t>Они работают не с конкретными файлами, а со структурами данных </a:t>
            </a:r>
            <a:r>
              <a:rPr lang="en" sz="2000" dirty="0"/>
              <a:t>python (</a:t>
            </a:r>
            <a:r>
              <a:rPr lang="ru-RU" sz="2000" dirty="0"/>
              <a:t>словари, списки, строки, числа и т.д.), которые можно получить из любого формата хранения данных.</a:t>
            </a:r>
          </a:p>
        </p:txBody>
      </p:sp>
      <p:pic>
        <p:nvPicPr>
          <p:cNvPr id="2054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B900E0F4-E4F1-7206-122C-D96D5D9D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t="19958" r="4191" b="21498"/>
          <a:stretch/>
        </p:blipFill>
        <p:spPr bwMode="auto">
          <a:xfrm>
            <a:off x="7745506" y="4410360"/>
            <a:ext cx="4043083" cy="1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alecthomas/voluptuous: CONTRIBUTIONS ONLY: Voluptuous, despite the  name, is a Python data validation library.">
            <a:extLst>
              <a:ext uri="{FF2B5EF4-FFF2-40B4-BE49-F238E27FC236}">
                <a16:creationId xmlns:a16="http://schemas.microsoft.com/office/drawing/2014/main" id="{BEB8EA65-2721-4FB1-FBB0-F6D032552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2306" y="4054272"/>
            <a:ext cx="4043083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BFD05C8-433B-CD4E-D873-C8AD2C2974DA}"/>
              </a:ext>
            </a:extLst>
          </p:cNvPr>
          <p:cNvCxnSpPr>
            <a:cxnSpLocks/>
          </p:cNvCxnSpPr>
          <p:nvPr/>
        </p:nvCxnSpPr>
        <p:spPr>
          <a:xfrm flipH="1">
            <a:off x="4312024" y="2971557"/>
            <a:ext cx="2088777" cy="1919579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A3F2-276A-D374-27E1-166338B9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77" y="358586"/>
            <a:ext cx="51054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Pydantic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6F03-0F2D-058C-6F2D-92EF22ED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77" y="1073756"/>
            <a:ext cx="6115424" cy="2904566"/>
          </a:xfrm>
        </p:spPr>
        <p:txBody>
          <a:bodyPr>
            <a:noAutofit/>
          </a:bodyPr>
          <a:lstStyle/>
          <a:p>
            <a:r>
              <a:rPr lang="ru-RU" sz="1800" dirty="0"/>
              <a:t>Работает с любым форматом: </a:t>
            </a:r>
            <a:r>
              <a:rPr lang="en" sz="1800" dirty="0"/>
              <a:t>JSON, YAML, TOML, INI, ENV, HCL, XML.</a:t>
            </a:r>
          </a:p>
          <a:p>
            <a:r>
              <a:rPr lang="ru-RU" sz="1800" dirty="0"/>
              <a:t>Поддерживает вложенные структуры (например, словари внутри словарей).</a:t>
            </a:r>
          </a:p>
          <a:p>
            <a:r>
              <a:rPr lang="ru-RU" sz="1800" dirty="0"/>
              <a:t>Валидирует типы данных (</a:t>
            </a:r>
            <a:r>
              <a:rPr lang="en" sz="1800" dirty="0"/>
              <a:t>int, float, str, bool, list, dict) </a:t>
            </a:r>
            <a:r>
              <a:rPr lang="ru-RU" sz="1800" dirty="0"/>
              <a:t>с помощью </a:t>
            </a:r>
            <a:r>
              <a:rPr lang="en" sz="1800" dirty="0"/>
              <a:t>type hints.</a:t>
            </a:r>
          </a:p>
          <a:p>
            <a:r>
              <a:rPr lang="ru-RU" sz="1800" dirty="0"/>
              <a:t>Поддерживает пользовательские валидаторы через декораторы @</a:t>
            </a:r>
            <a:r>
              <a:rPr lang="en" sz="1800" dirty="0"/>
              <a:t>validator.</a:t>
            </a:r>
          </a:p>
          <a:p>
            <a:r>
              <a:rPr lang="ru-RU" sz="1800" dirty="0"/>
              <a:t>Интеграция с </a:t>
            </a:r>
            <a:r>
              <a:rPr lang="en" sz="1800" dirty="0"/>
              <a:t>FastAPI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203CC-11DE-2807-39D1-D164AD9D67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961" y="358586"/>
            <a:ext cx="5771039" cy="2904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85681-06F0-E57F-7A8F-2AA79DEC6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8"/>
          <a:stretch/>
        </p:blipFill>
        <p:spPr>
          <a:xfrm>
            <a:off x="5111077" y="3836894"/>
            <a:ext cx="7080923" cy="3021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56A799-3487-7E11-92E3-424298B9F8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4779"/>
            <a:ext cx="5111077" cy="194322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60DEA-7FF4-8202-23CD-3BC2249C5C9C}"/>
              </a:ext>
            </a:extLst>
          </p:cNvPr>
          <p:cNvSpPr txBox="1"/>
          <p:nvPr/>
        </p:nvSpPr>
        <p:spPr>
          <a:xfrm>
            <a:off x="6320118" y="-22137"/>
            <a:ext cx="320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Простое описание схемы: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07996-97FE-E58A-4C2F-E1EA728DED2D}"/>
              </a:ext>
            </a:extLst>
          </p:cNvPr>
          <p:cNvSpPr txBox="1"/>
          <p:nvPr/>
        </p:nvSpPr>
        <p:spPr>
          <a:xfrm>
            <a:off x="5111076" y="3469340"/>
            <a:ext cx="706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сложное описание схемы с различными ограничениями: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24D4E-37DE-F239-E987-68E6A116FCEB}"/>
              </a:ext>
            </a:extLst>
          </p:cNvPr>
          <p:cNvSpPr txBox="1"/>
          <p:nvPr/>
        </p:nvSpPr>
        <p:spPr>
          <a:xfrm>
            <a:off x="89648" y="4545447"/>
            <a:ext cx="450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Валидация конфига и обработка ошибок: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542B915-6A34-D9D7-F95D-750C68EA98EB}"/>
              </a:ext>
            </a:extLst>
          </p:cNvPr>
          <p:cNvCxnSpPr>
            <a:cxnSpLocks/>
          </p:cNvCxnSpPr>
          <p:nvPr/>
        </p:nvCxnSpPr>
        <p:spPr>
          <a:xfrm flipH="1">
            <a:off x="4464424" y="5043536"/>
            <a:ext cx="90155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A6EB8BD9-C9B1-7229-D507-C5A608C24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1671" y="63327"/>
            <a:ext cx="2259106" cy="7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8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3F6F399B-AA18-75D0-8F14-E61D9DCB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656" y="74069"/>
            <a:ext cx="2259106" cy="5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14214E1-13B2-2387-9EC0-84441CA6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2343989"/>
            <a:ext cx="4164106" cy="372316"/>
          </a:xfrm>
        </p:spPr>
        <p:txBody>
          <a:bodyPr lIns="0"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DAB793-738D-84A8-7DBD-19419511A2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60" y="614614"/>
            <a:ext cx="4513988" cy="17162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379E23-63F8-D361-5C1D-C69EBD95A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59" y="2716305"/>
            <a:ext cx="5307803" cy="4141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F2593-73B4-05C1-9504-C05866B3B1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657" y="713227"/>
            <a:ext cx="4377026" cy="161759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212AE54-6A15-D42D-ADE1-B2087D8F3D07}"/>
              </a:ext>
            </a:extLst>
          </p:cNvPr>
          <p:cNvSpPr txBox="1">
            <a:spLocks/>
          </p:cNvSpPr>
          <p:nvPr/>
        </p:nvSpPr>
        <p:spPr>
          <a:xfrm>
            <a:off x="6096000" y="358840"/>
            <a:ext cx="5333999" cy="3543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вывести ошибки в более «читаемым» формате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BE05FFD-BC0A-F650-3152-CA01C07D6220}"/>
              </a:ext>
            </a:extLst>
          </p:cNvPr>
          <p:cNvSpPr txBox="1">
            <a:spLocks/>
          </p:cNvSpPr>
          <p:nvPr/>
        </p:nvSpPr>
        <p:spPr>
          <a:xfrm>
            <a:off x="6679231" y="2356948"/>
            <a:ext cx="4164106" cy="37231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FB03BF-553E-0492-AD24-10BEE842F1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4514" y="2748586"/>
            <a:ext cx="5665114" cy="239715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EBED40E-9043-FE5F-E4D0-B2F530DEC5C2}"/>
              </a:ext>
            </a:extLst>
          </p:cNvPr>
          <p:cNvCxnSpPr>
            <a:cxnSpLocks/>
          </p:cNvCxnSpPr>
          <p:nvPr/>
        </p:nvCxnSpPr>
        <p:spPr>
          <a:xfrm>
            <a:off x="4312024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E786B25-BD6A-822A-45C2-D941A3C9F1F2}"/>
              </a:ext>
            </a:extLst>
          </p:cNvPr>
          <p:cNvCxnSpPr>
            <a:cxnSpLocks/>
          </p:cNvCxnSpPr>
          <p:nvPr/>
        </p:nvCxnSpPr>
        <p:spPr>
          <a:xfrm>
            <a:off x="10399059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C2C098-D203-BB48-EC64-18B28FEA7903}"/>
              </a:ext>
            </a:extLst>
          </p:cNvPr>
          <p:cNvSpPr/>
          <p:nvPr/>
        </p:nvSpPr>
        <p:spPr>
          <a:xfrm>
            <a:off x="-3" y="4338917"/>
            <a:ext cx="6819043" cy="249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ADCB7-1129-A4D1-4573-DA3A6D7A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" dirty="0"/>
              <a:t>Voluptuous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2141E-82A4-423B-6F08-6AA76013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45696"/>
            <a:ext cx="5508811" cy="1930586"/>
          </a:xfrm>
        </p:spPr>
        <p:txBody>
          <a:bodyPr>
            <a:noAutofit/>
          </a:bodyPr>
          <a:lstStyle/>
          <a:p>
            <a:r>
              <a:rPr lang="ru-RU" sz="1800" dirty="0"/>
              <a:t>Минимум зависимостей: Лёгкая библиотека.</a:t>
            </a:r>
          </a:p>
          <a:p>
            <a:r>
              <a:rPr lang="ru-RU" sz="1800" dirty="0"/>
              <a:t>Поддерживает валидацию словарей, массивов, вложенных структур</a:t>
            </a:r>
          </a:p>
          <a:p>
            <a:r>
              <a:rPr lang="ru-RU" sz="1800" dirty="0"/>
              <a:t>Позволяет задавать кастомные валидаторы (например, проверка длины строки или формата даты).</a:t>
            </a:r>
          </a:p>
          <a:p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6871F4-90A5-033D-CABD-5D98DC7CA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041" y="0"/>
            <a:ext cx="5372959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594F2C-B6C1-2A60-2E07-3086021895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9" y="4886524"/>
            <a:ext cx="6768354" cy="1765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5034-4518-296B-99B4-B580AB6F44DD}"/>
              </a:ext>
            </a:extLst>
          </p:cNvPr>
          <p:cNvSpPr txBox="1"/>
          <p:nvPr/>
        </p:nvSpPr>
        <p:spPr>
          <a:xfrm>
            <a:off x="116540" y="4445661"/>
            <a:ext cx="432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Pydantic vs Voluptuous — </a:t>
            </a:r>
            <a:r>
              <a:rPr lang="ru-RU" dirty="0"/>
              <a:t>Сравнение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25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6CE50-EF59-BD09-8FE0-BF8DCE04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816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D1B54-FCEB-ABE8-EE81-39A07A8E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809"/>
            <a:ext cx="10515600" cy="406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Есть специализированные сервисы для управления конфигами:</a:t>
            </a:r>
          </a:p>
          <a:p>
            <a:r>
              <a:rPr lang="en" sz="2000" dirty="0"/>
              <a:t>Ansible</a:t>
            </a:r>
          </a:p>
          <a:p>
            <a:r>
              <a:rPr lang="en" sz="2000" dirty="0"/>
              <a:t>Chef</a:t>
            </a:r>
          </a:p>
          <a:p>
            <a:r>
              <a:rPr lang="en" sz="2000" dirty="0"/>
              <a:t>Puppet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Consul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AppConfig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Systems Manager (SSM) Parameter Store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ArgoCD (GitOps)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0806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48A0-DEA1-7980-D2F7-78CD3BB8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2"/>
            <a:ext cx="11147612" cy="531345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Сервисы для управления конфигами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3A637-0206-1317-1B74-93DEF10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9907"/>
            <a:ext cx="10515600" cy="516395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Ansible — </a:t>
            </a:r>
            <a:r>
              <a:rPr lang="ru-RU" sz="2000" b="1" dirty="0"/>
              <a:t>Автоматическое развертывание и распространение конфигов на серверы.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Позволяет размещать конфиги на нескольких серверах одновременно.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Поддерживает динамическую генерацию конфигурационных файлов с помощью Jinja-шаблонов.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Интеграция с SSH — нет необходимости в установке агентов на серверах.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Использует Push-подход — изменения отправляются из центрального сервера на управляемые серверы.</a:t>
            </a:r>
            <a:endParaRPr lang="ru-RU" sz="1800" dirty="0"/>
          </a:p>
          <a:p>
            <a:pPr marL="0" indent="0">
              <a:buNone/>
            </a:pPr>
            <a:r>
              <a:rPr lang="en" sz="2000" b="1" dirty="0"/>
              <a:t>Chef — </a:t>
            </a:r>
            <a:r>
              <a:rPr lang="ru-RU" sz="2000" b="1" dirty="0"/>
              <a:t>автоматизация управление инфраструктурой и конфигурациями.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Автоматизация управления конфигурацией серверов.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Автоматическая доставка конфигураций на серверы.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Chef Agent </a:t>
            </a:r>
            <a:r>
              <a:rPr lang="ru-RU" sz="1800" dirty="0"/>
              <a:t>на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сервер сам получает инструкции от центрального </a:t>
            </a:r>
            <a:r>
              <a:rPr lang="en" sz="1800" dirty="0"/>
              <a:t>Chef-</a:t>
            </a:r>
            <a:r>
              <a:rPr lang="ru-RU" sz="1800" dirty="0"/>
              <a:t>сервера.</a:t>
            </a:r>
          </a:p>
          <a:p>
            <a:pPr marL="0" indent="0">
              <a:buNone/>
            </a:pPr>
            <a:r>
              <a:rPr lang="en" sz="2000" b="1" dirty="0"/>
              <a:t>Puppet — </a:t>
            </a:r>
            <a:r>
              <a:rPr lang="ru-RU" sz="2000" b="1" dirty="0"/>
              <a:t>Управление конфигурацией с помощью декларативного подхода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Puppet Agent </a:t>
            </a:r>
            <a:r>
              <a:rPr lang="ru-RU" sz="1800" dirty="0"/>
              <a:t>на всех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Декларативный подход — описывается “какой должен быть результат”, а не шаги.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Поддержка </a:t>
            </a:r>
            <a:r>
              <a:rPr lang="en" sz="1800" dirty="0"/>
              <a:t>Linux </a:t>
            </a:r>
            <a:r>
              <a:rPr lang="ru-RU" sz="1800" dirty="0"/>
              <a:t>и </a:t>
            </a:r>
            <a:r>
              <a:rPr lang="en" sz="1800" dirty="0"/>
              <a:t>Windows — </a:t>
            </a:r>
            <a:r>
              <a:rPr lang="ru-RU" sz="1800" dirty="0"/>
              <a:t>можно управлять серверами </a:t>
            </a:r>
            <a:r>
              <a:rPr lang="en" sz="1800" dirty="0"/>
              <a:t>Windows.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агенты периодически синхронизируются с сервером.</a:t>
            </a:r>
          </a:p>
        </p:txBody>
      </p:sp>
    </p:spTree>
    <p:extLst>
      <p:ext uri="{BB962C8B-B14F-4D97-AF65-F5344CB8AC3E}">
        <p14:creationId xmlns:p14="http://schemas.microsoft.com/office/powerpoint/2010/main" val="353017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14297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32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059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8941"/>
            <a:ext cx="11208391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конфиг-файлы</a:t>
            </a:r>
            <a:br>
              <a:rPr lang="en-US" dirty="0"/>
            </a:br>
            <a:r>
              <a:rPr lang="ru-RU" dirty="0"/>
              <a:t>(а не иными способами)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b="1" dirty="0"/>
              <a:t>Независимость от доступности интерфейса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b="1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sed, awk, 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</a:t>
            </a:r>
            <a:r>
              <a:rPr lang="ru-RU" sz="1800" b="1" dirty="0"/>
              <a:t>системах управления версиями</a:t>
            </a:r>
            <a:r>
              <a:rPr lang="ru-RU" sz="1800" dirty="0"/>
              <a:t>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</a:t>
            </a:r>
            <a:r>
              <a:rPr lang="ru-RU" sz="1800" b="1" dirty="0"/>
              <a:t>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</a:t>
            </a:r>
            <a:r>
              <a:rPr lang="ru-RU" sz="1800" b="1" dirty="0"/>
              <a:t>откатиться к предыдущей версии</a:t>
            </a:r>
            <a:r>
              <a:rPr lang="ru-RU" sz="1800" dirty="0"/>
              <a:t>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8B0705"/>
                </a:solidFill>
              </a:rPr>
              <a:t>С </a:t>
            </a:r>
            <a:r>
              <a:rPr lang="en" sz="1800" b="1" dirty="0">
                <a:solidFill>
                  <a:srgbClr val="8B0705"/>
                </a:solidFill>
              </a:rPr>
              <a:t>GUI </a:t>
            </a:r>
            <a:r>
              <a:rPr lang="ru-RU" sz="1800" b="1" dirty="0">
                <a:solidFill>
                  <a:srgbClr val="8B0705"/>
                </a:solidFill>
              </a:rPr>
              <a:t>или веб-интерфейсом</a:t>
            </a:r>
            <a:r>
              <a:rPr lang="ru-RU" sz="1800" dirty="0">
                <a:solidFill>
                  <a:srgbClr val="8B0705"/>
                </a:solidFill>
              </a:rPr>
              <a:t> </a:t>
            </a:r>
            <a:r>
              <a:rPr lang="ru-RU" sz="1800" b="1" dirty="0">
                <a:solidFill>
                  <a:srgbClr val="8B0705"/>
                </a:solidFill>
              </a:rPr>
              <a:t>такой прозрачности и истории изменений нет</a:t>
            </a:r>
            <a:r>
              <a:rPr lang="ru-RU" sz="1800" dirty="0">
                <a:solidFill>
                  <a:srgbClr val="8B0705"/>
                </a:solidFill>
              </a:rPr>
              <a:t>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dirty="0"/>
              <a:t>Простое </a:t>
            </a:r>
            <a:r>
              <a:rPr lang="ru-RU" sz="2000" b="1" dirty="0"/>
              <a:t>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dirty="0"/>
              <a:t>Сложность </a:t>
            </a:r>
            <a:r>
              <a:rPr lang="ru-RU" sz="2000" b="1" dirty="0"/>
              <a:t>реализации настроек через </a:t>
            </a:r>
            <a:r>
              <a:rPr lang="en" sz="2000" b="1" dirty="0"/>
              <a:t>GUI/web </a:t>
            </a:r>
            <a:r>
              <a:rPr lang="ru-RU" sz="2000" b="1" dirty="0"/>
              <a:t>интерфейс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b="1" dirty="0"/>
              <a:t>Скорость разработки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8B0705"/>
                </a:solidFill>
              </a:rPr>
              <a:t>В </a:t>
            </a:r>
            <a:r>
              <a:rPr lang="en" sz="1800" dirty="0">
                <a:solidFill>
                  <a:srgbClr val="8B0705"/>
                </a:solidFill>
              </a:rPr>
              <a:t>GUI </a:t>
            </a:r>
            <a:r>
              <a:rPr lang="ru-RU" sz="1800" dirty="0">
                <a:solidFill>
                  <a:srgbClr val="8B0705"/>
                </a:solidFill>
              </a:rPr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1F75C-4E2A-3446-9328-F813DD2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386"/>
          </a:xfrm>
        </p:spPr>
        <p:txBody>
          <a:bodyPr>
            <a:normAutofit fontScale="90000"/>
          </a:bodyPr>
          <a:lstStyle/>
          <a:p>
            <a:r>
              <a:rPr lang="ru-RU" dirty="0"/>
              <a:t>Неудобства конфиг-файлов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71D66-9809-330B-403E-0F8BC0F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8B0705"/>
                </a:solidFill>
              </a:rPr>
              <a:t>Не может править конфиги тот, кто не имеет физического доступа к файлам;</a:t>
            </a:r>
          </a:p>
          <a:p>
            <a:r>
              <a:rPr lang="ru-RU" sz="2000" dirty="0">
                <a:solidFill>
                  <a:srgbClr val="8B0705"/>
                </a:solidFill>
              </a:rPr>
              <a:t>Существенно сложнее навесить какое-то адекватное управление доступом (разные права на разные ключи конфигов и т.п.);</a:t>
            </a:r>
          </a:p>
          <a:p>
            <a:r>
              <a:rPr lang="ru-RU" sz="2000" dirty="0">
                <a:solidFill>
                  <a:srgbClr val="8B0705"/>
                </a:solidFill>
              </a:rPr>
              <a:t>Файловые конфиги нужно раскладывать по нужным серверам/контейнерам (возможно, по многим), что в случае, например, развесистой микросервисной архитектуры может быть нетривиально.</a:t>
            </a:r>
          </a:p>
          <a:p>
            <a:pPr lvl="1"/>
            <a:r>
              <a:rPr lang="ru-RU" sz="1600" dirty="0"/>
              <a:t>Хотя есть специализированные сервисы для управления конфигами:</a:t>
            </a:r>
          </a:p>
          <a:p>
            <a:pPr lvl="2"/>
            <a:r>
              <a:rPr lang="en" sz="1400" noProof="1"/>
              <a:t>Ansible</a:t>
            </a:r>
          </a:p>
          <a:p>
            <a:pPr lvl="2"/>
            <a:r>
              <a:rPr lang="en" sz="1400" noProof="1"/>
              <a:t>Chef</a:t>
            </a:r>
          </a:p>
          <a:p>
            <a:pPr lvl="2"/>
            <a:r>
              <a:rPr lang="en" sz="1400" noProof="1"/>
              <a:t>Puppet</a:t>
            </a:r>
          </a:p>
        </p:txBody>
      </p:sp>
      <p:pic>
        <p:nvPicPr>
          <p:cNvPr id="1026" name="Picture 2" descr="Проблемы разграничения доступа на основе списка доступа в ECM системах /  Хабр">
            <a:extLst>
              <a:ext uri="{FF2B5EF4-FFF2-40B4-BE49-F238E27FC236}">
                <a16:creationId xmlns:a16="http://schemas.microsoft.com/office/drawing/2014/main" id="{522DC51F-D401-9D9F-0D17-FAA53EC6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0304" y="3429000"/>
            <a:ext cx="2324142" cy="20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Config - система управления безопасностью конфигураций программного  обеспечения">
            <a:extLst>
              <a:ext uri="{FF2B5EF4-FFF2-40B4-BE49-F238E27FC236}">
                <a16:creationId xmlns:a16="http://schemas.microsoft.com/office/drawing/2014/main" id="{48E0FA6A-878D-3611-6DB9-A75BEC14F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25" b="8627"/>
          <a:stretch/>
        </p:blipFill>
        <p:spPr bwMode="auto">
          <a:xfrm>
            <a:off x="5559859" y="4159624"/>
            <a:ext cx="3171764" cy="24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563"/>
            <a:ext cx="10515600" cy="4510978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b="1" dirty="0"/>
              <a:t>Параметры подключения / </a:t>
            </a:r>
            <a:r>
              <a:rPr lang="en" sz="2000" b="1" dirty="0"/>
              <a:t>credentials</a:t>
            </a:r>
            <a:r>
              <a:rPr lang="en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200" b="1" dirty="0"/>
              <a:t>Переключатели и флаги</a:t>
            </a:r>
            <a:r>
              <a:rPr lang="ru-RU" sz="22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Режимы работы</a:t>
            </a:r>
            <a:r>
              <a:rPr lang="ru-RU" sz="1800" dirty="0"/>
              <a:t>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Режим отладки</a:t>
            </a:r>
            <a:r>
              <a:rPr lang="ru-RU" sz="1800" dirty="0"/>
              <a:t> (</a:t>
            </a:r>
            <a:r>
              <a:rPr lang="en" sz="1800" dirty="0"/>
              <a:t>debug) </a:t>
            </a:r>
            <a:r>
              <a:rPr lang="ru-RU" sz="1800" dirty="0"/>
              <a:t>и </a:t>
            </a:r>
            <a:r>
              <a:rPr lang="ru-RU" sz="1800" b="1" dirty="0"/>
              <a:t>логгирование</a:t>
            </a:r>
            <a:r>
              <a:rPr lang="ru-RU" sz="1800" dirty="0"/>
              <a:t> (пути к логам, параметры логирования: уровень логирования)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Флаги, </a:t>
            </a:r>
            <a:r>
              <a:rPr lang="ru-RU" sz="1800" b="1" dirty="0"/>
              <a:t>управляющие бизнес-логикой</a:t>
            </a:r>
            <a:r>
              <a:rPr lang="ru-RU" sz="1800" dirty="0"/>
              <a:t>, включением фич, </a:t>
            </a:r>
            <a:r>
              <a:rPr lang="en" sz="1800" dirty="0"/>
              <a:t>AB-</a:t>
            </a:r>
            <a:r>
              <a:rPr lang="ru-RU" sz="1800" dirty="0"/>
              <a:t>тестированием и пр.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dirty="0"/>
              <a:t>Настройки окружения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94" y="5597582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188" y="529483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764" y="533116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3886</Words>
  <Application>Microsoft Macintosh PowerPoint</Application>
  <PresentationFormat>Широкоэкранный</PresentationFormat>
  <Paragraphs>384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конфиг-файлы (а не иными способами)</vt:lpstr>
      <vt:lpstr>Преимущества настроек через конфиги</vt:lpstr>
      <vt:lpstr>Преимущества настроек через конфиги</vt:lpstr>
      <vt:lpstr>Неудобства конфиг-файлов</vt:lpstr>
      <vt:lpstr>Что хранить в конфигурационных файлах?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  <vt:lpstr>Pydantic</vt:lpstr>
      <vt:lpstr>Презентация PowerPoint</vt:lpstr>
      <vt:lpstr>Voluptuous</vt:lpstr>
      <vt:lpstr>Специальные инструменты</vt:lpstr>
      <vt:lpstr>Сервисы для управления конфигами</vt:lpstr>
      <vt:lpstr>Специальные инструменты— HashiCorp Vault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57</cp:revision>
  <dcterms:created xsi:type="dcterms:W3CDTF">2024-12-10T13:30:24Z</dcterms:created>
  <dcterms:modified xsi:type="dcterms:W3CDTF">2024-12-13T15:30:15Z</dcterms:modified>
</cp:coreProperties>
</file>